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42" r:id="rId3"/>
    <p:sldId id="406" r:id="rId4"/>
    <p:sldId id="408" r:id="rId5"/>
    <p:sldId id="400" r:id="rId6"/>
    <p:sldId id="407" r:id="rId7"/>
    <p:sldId id="401" r:id="rId8"/>
    <p:sldId id="397" r:id="rId9"/>
    <p:sldId id="399" r:id="rId10"/>
    <p:sldId id="398" r:id="rId11"/>
    <p:sldId id="402" r:id="rId12"/>
    <p:sldId id="403" r:id="rId13"/>
    <p:sldId id="404" r:id="rId14"/>
    <p:sldId id="405" r:id="rId15"/>
    <p:sldId id="437" r:id="rId16"/>
    <p:sldId id="438" r:id="rId17"/>
    <p:sldId id="439" r:id="rId18"/>
    <p:sldId id="440" r:id="rId19"/>
    <p:sldId id="441" r:id="rId20"/>
    <p:sldId id="386" r:id="rId21"/>
    <p:sldId id="419" r:id="rId22"/>
    <p:sldId id="434" r:id="rId23"/>
    <p:sldId id="272" r:id="rId24"/>
    <p:sldId id="425" r:id="rId25"/>
    <p:sldId id="426" r:id="rId26"/>
    <p:sldId id="395" r:id="rId27"/>
    <p:sldId id="390" r:id="rId28"/>
    <p:sldId id="428" r:id="rId29"/>
    <p:sldId id="429" r:id="rId30"/>
    <p:sldId id="392" r:id="rId31"/>
    <p:sldId id="424" r:id="rId32"/>
    <p:sldId id="427" r:id="rId33"/>
    <p:sldId id="391" r:id="rId34"/>
    <p:sldId id="421" r:id="rId35"/>
    <p:sldId id="394" r:id="rId36"/>
    <p:sldId id="423" r:id="rId37"/>
    <p:sldId id="409" r:id="rId38"/>
    <p:sldId id="411" r:id="rId39"/>
    <p:sldId id="412" r:id="rId40"/>
    <p:sldId id="413" r:id="rId41"/>
    <p:sldId id="414" r:id="rId42"/>
    <p:sldId id="415" r:id="rId43"/>
    <p:sldId id="417" r:id="rId44"/>
    <p:sldId id="430" r:id="rId45"/>
    <p:sldId id="431" r:id="rId46"/>
    <p:sldId id="432" r:id="rId47"/>
    <p:sldId id="433" r:id="rId48"/>
    <p:sldId id="371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1" autoAdjust="0"/>
    <p:restoredTop sz="94667" autoAdjust="0"/>
  </p:normalViewPr>
  <p:slideViewPr>
    <p:cSldViewPr>
      <p:cViewPr varScale="1">
        <p:scale>
          <a:sx n="81" d="100"/>
          <a:sy n="81" d="100"/>
        </p:scale>
        <p:origin x="658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B2230-0622-4F0B-8E9E-836E6226D951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C3A9C-02CA-46D2-93C3-C84308F5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6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80 Template S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079 Template Set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D7397-C25C-4F92-8192-2807646A1642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2635-F69E-4237-9954-A150FDF0E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gradFill>
            <a:gsLst>
              <a:gs pos="0">
                <a:schemeClr val="accent1">
                  <a:tint val="40000"/>
                  <a:satMod val="250000"/>
                </a:schemeClr>
              </a:gs>
              <a:gs pos="9000">
                <a:schemeClr val="accent1">
                  <a:tint val="52000"/>
                  <a:satMod val="300000"/>
                </a:schemeClr>
              </a:gs>
              <a:gs pos="50000">
                <a:schemeClr val="accent1">
                  <a:shade val="20000"/>
                  <a:satMod val="300000"/>
                </a:schemeClr>
              </a:gs>
              <a:gs pos="79000">
                <a:schemeClr val="accent1">
                  <a:tint val="52000"/>
                  <a:satMod val="300000"/>
                </a:schemeClr>
              </a:gs>
              <a:gs pos="100000">
                <a:schemeClr val="accent1">
                  <a:tint val="40000"/>
                  <a:satMod val="250000"/>
                </a:schemeClr>
              </a:gs>
            </a:gsLst>
            <a:lin ang="5400000"/>
          </a:gra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 cap="none" spc="15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95400" y="1600200"/>
            <a:ext cx="7010400" cy="2743200"/>
          </a:xfrm>
          <a:solidFill>
            <a:schemeClr val="accent5">
              <a:lumMod val="40000"/>
              <a:lumOff val="60000"/>
              <a:alpha val="3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Change Detection and Time Series Analysis</a:t>
            </a:r>
            <a:endParaRPr lang="en-US" sz="6000" dirty="0">
              <a:solidFill>
                <a:schemeClr val="bg1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733800" y="4724400"/>
            <a:ext cx="4800600" cy="1905000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Jeffrey S. Evans, Ph.D.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Senior Landscape Ecologist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Conservation Lands/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DbyD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8" name="Picture 1" descr="TNCLogoPrimary_RGB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14400" y="5078980"/>
            <a:ext cx="243840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6576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Fuzzy Set Theory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862078"/>
            <a:ext cx="670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Calculates similarity distance matrix using 1-|a-b| / max[</a:t>
            </a:r>
            <a:r>
              <a:rPr lang="en-US" sz="3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a,b</a:t>
            </a: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] thus taking into account that there are “gradients of similarity” between times</a:t>
            </a:r>
          </a:p>
        </p:txBody>
      </p:sp>
    </p:spTree>
    <p:extLst>
      <p:ext uri="{BB962C8B-B14F-4D97-AF65-F5344CB8AC3E}">
        <p14:creationId xmlns:p14="http://schemas.microsoft.com/office/powerpoint/2010/main" val="119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0480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Fuzzy Set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1298448"/>
            <a:ext cx="8117677" cy="528340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3121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2672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Bivariate autocorrelation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51550"/>
            <a:ext cx="67056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Moran’s-I (-1 to 1)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Bivariate version compares against a second variable rather than a self-lagged variable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Global coefficient is localized within specified radius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Juxtaposition of (1) high/low or    (-1) low/high values. 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Identifies outliers (hot spots)</a:t>
            </a:r>
          </a:p>
        </p:txBody>
      </p:sp>
    </p:spTree>
    <p:extLst>
      <p:ext uri="{BB962C8B-B14F-4D97-AF65-F5344CB8AC3E}">
        <p14:creationId xmlns:p14="http://schemas.microsoft.com/office/powerpoint/2010/main" val="235267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Bivariate autocorrelation 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1298448"/>
            <a:ext cx="8117677" cy="528340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070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28956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Statistical time series models on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2435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Normal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166037"/>
            <a:ext cx="5410200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extBox 5"/>
          <p:cNvSpPr txBox="1"/>
          <p:nvPr/>
        </p:nvSpPr>
        <p:spPr>
          <a:xfrm>
            <a:off x="5029200" y="4278868"/>
            <a:ext cx="7296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971800"/>
            <a:ext cx="5982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+1 SD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6200" y="2983468"/>
            <a:ext cx="5629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-1 SD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5625" y="3959423"/>
            <a:ext cx="4700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  <a:r>
              <a:rPr lang="en-US" sz="1400" baseline="30000" dirty="0"/>
              <a:t>th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997600" y="3962400"/>
            <a:ext cx="4700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95</a:t>
            </a:r>
            <a:r>
              <a:rPr lang="en-US" sz="1400" baseline="30000" dirty="0"/>
              <a:t>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010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Non-normal (skewed)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498" y="1295399"/>
            <a:ext cx="5290301" cy="52903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extBox 3"/>
          <p:cNvSpPr txBox="1"/>
          <p:nvPr/>
        </p:nvSpPr>
        <p:spPr>
          <a:xfrm>
            <a:off x="3886338" y="4888468"/>
            <a:ext cx="6094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3374395"/>
            <a:ext cx="51007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+1 SD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4157990"/>
            <a:ext cx="4106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r>
              <a:rPr lang="en-US" sz="1100" baseline="30000" dirty="0"/>
              <a:t>th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3505200"/>
            <a:ext cx="4106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95</a:t>
            </a:r>
            <a:r>
              <a:rPr lang="en-US" sz="1100" baseline="30000" dirty="0"/>
              <a:t>th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06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790" y="1166036"/>
            <a:ext cx="5435009" cy="543500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Non-normal (Multi-modal)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7713" y="2069068"/>
            <a:ext cx="7296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2743200"/>
            <a:ext cx="5982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+1 SD</a:t>
            </a:r>
          </a:p>
        </p:txBody>
      </p:sp>
    </p:spTree>
    <p:extLst>
      <p:ext uri="{BB962C8B-B14F-4D97-AF65-F5344CB8AC3E}">
        <p14:creationId xmlns:p14="http://schemas.microsoft.com/office/powerpoint/2010/main" val="35431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090672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Spatial Variability</a:t>
            </a:r>
          </a:p>
        </p:txBody>
      </p:sp>
      <p:pic>
        <p:nvPicPr>
          <p:cNvPr id="10" name="Picture 9" descr="Sample_BackGrounsSamp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609600"/>
            <a:ext cx="6019800" cy="6019800"/>
          </a:xfrm>
          <a:prstGeom prst="rect">
            <a:avLst/>
          </a:prstGeom>
        </p:spPr>
      </p:pic>
      <p:pic>
        <p:nvPicPr>
          <p:cNvPr id="61448" name="Picture 8" descr="C:\EVANS\WORKSHOPS\TNCAS_DbyD\Sampling\Sample_BackGrounsSamp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1952" y="612648"/>
            <a:ext cx="6035040" cy="6035040"/>
          </a:xfrm>
          <a:prstGeom prst="rect">
            <a:avLst/>
          </a:prstGeom>
          <a:noFill/>
        </p:spPr>
      </p:pic>
      <p:pic>
        <p:nvPicPr>
          <p:cNvPr id="61449" name="Picture 9" descr="C:\EVANS\WORKSHOPS\TNCAS_DbyD\Sampling\Sample_BackGrounsSamp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1952" y="612648"/>
            <a:ext cx="6035040" cy="6035040"/>
          </a:xfrm>
          <a:prstGeom prst="rect">
            <a:avLst/>
          </a:prstGeom>
          <a:noFill/>
        </p:spPr>
      </p:pic>
      <p:pic>
        <p:nvPicPr>
          <p:cNvPr id="61450" name="Picture 10" descr="C:\EVANS\WORKSHOPS\TNCAS_DbyD\Sampling\Sample_BackGrounsSamp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1952" y="612648"/>
            <a:ext cx="6035040" cy="6035040"/>
          </a:xfrm>
          <a:prstGeom prst="rect">
            <a:avLst/>
          </a:prstGeom>
          <a:noFill/>
        </p:spPr>
      </p:pic>
      <p:pic>
        <p:nvPicPr>
          <p:cNvPr id="61451" name="Picture 11" descr="C:\EVANS\WORKSHOPS\TNCAS_DbyD\Sampling\Sample_BackGrounsSamp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1952" y="612648"/>
            <a:ext cx="6035040" cy="6035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429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191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Statistical Variability</a:t>
            </a:r>
          </a:p>
        </p:txBody>
      </p:sp>
      <p:pic>
        <p:nvPicPr>
          <p:cNvPr id="4" name="Picture 3" descr="JointDist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95400"/>
            <a:ext cx="5715000" cy="53002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extBox 5"/>
          <p:cNvSpPr txBox="1"/>
          <p:nvPr/>
        </p:nvSpPr>
        <p:spPr>
          <a:xfrm>
            <a:off x="3861940" y="1535668"/>
            <a:ext cx="113665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Captured </a:t>
            </a:r>
          </a:p>
          <a:p>
            <a:r>
              <a:rPr lang="en-US" b="1" dirty="0"/>
              <a:t>variability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1981200"/>
            <a:ext cx="173015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/>
              <a:t>Missing variability</a:t>
            </a: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931877" y="2319754"/>
            <a:ext cx="277923" cy="24808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</p:cNvCxnSpPr>
          <p:nvPr/>
        </p:nvCxnSpPr>
        <p:spPr>
          <a:xfrm flipH="1">
            <a:off x="3886215" y="2181999"/>
            <a:ext cx="544054" cy="23900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48400" y="1295400"/>
            <a:ext cx="2743200" cy="4876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Capturing population distribution in sample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Range of variability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Influences quality of model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Blue - Sample distribution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Red  - Population distribution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4600" y="4648200"/>
            <a:ext cx="25146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828800" y="4953000"/>
            <a:ext cx="6096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32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67" y="326304"/>
            <a:ext cx="8627633" cy="4353271"/>
          </a:xfrm>
          <a:solidFill>
            <a:schemeClr val="accent5">
              <a:lumMod val="40000"/>
              <a:lumOff val="60000"/>
              <a:alpha val="3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 in R: An introduction to data manipulation, spatial data analysis and statistical modeling </a:t>
            </a:r>
            <a:b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4</a:t>
            </a: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detection and</a:t>
            </a:r>
            <a:b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time-series analysis</a:t>
            </a:r>
            <a:endParaRPr lang="en-US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081" name="Picture 1" descr="TNCLogoPrimary_RGB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" y="5100487"/>
            <a:ext cx="243840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AutoShape 2" descr="Image result for university of wyoming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s://lh6.googleusercontent.com/-xvEkjEdoGns/AAAAAAAAAAI/AAAAAAAAAFU/PP0aQQKVSVE/s0-c-k-no-ns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70" y="5100487"/>
            <a:ext cx="1321820" cy="13218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84F1154-3A17-4F16-8F18-2179335AA985}"/>
              </a:ext>
            </a:extLst>
          </p:cNvPr>
          <p:cNvSpPr txBox="1">
            <a:spLocks/>
          </p:cNvSpPr>
          <p:nvPr/>
        </p:nvSpPr>
        <p:spPr>
          <a:xfrm>
            <a:off x="4439772" y="4865593"/>
            <a:ext cx="4360433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0" kern="120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 cap="none" spc="150">
                <a:ln w="11430"/>
                <a:solidFill>
                  <a:schemeClr val="tx1">
                    <a:tint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Jeffrey S. Evans, Ph.D.,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Senior Landscape Ecologist &amp; Biometrician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Nature Conservancy | Protected Lands Science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Visiting Professor | University of Wyoming | Zoology &amp; Physiology 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Laramie, WY | jeffrey_evans@tnc.org | (970) 672-6766</a:t>
            </a:r>
          </a:p>
          <a:p>
            <a:pPr algn="l"/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92508"/>
            <a:ext cx="6705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assumed that the data consist of a systematic pattern (cycle or trend)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Stochasticity and random noise can make the pattern difficult to identify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Very often non-linear data series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Most approaches involve some form of filtering in order to make the pattern more salient.</a:t>
            </a:r>
          </a:p>
        </p:txBody>
      </p:sp>
    </p:spTree>
    <p:extLst>
      <p:ext uri="{BB962C8B-B14F-4D97-AF65-F5344CB8AC3E}">
        <p14:creationId xmlns:p14="http://schemas.microsoft.com/office/powerpoint/2010/main" val="40114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514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289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4343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(centered on 0)</a:t>
            </a:r>
          </a:p>
        </p:txBody>
      </p:sp>
    </p:spTree>
    <p:extLst>
      <p:ext uri="{BB962C8B-B14F-4D97-AF65-F5344CB8AC3E}">
        <p14:creationId xmlns:p14="http://schemas.microsoft.com/office/powerpoint/2010/main" val="4050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252FC79C-2D0F-490F-9ECD-628233CD6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381000"/>
            <a:ext cx="8229600" cy="6248400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use OLS on time series data?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estimates are sensitive to outliers.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attempts to minimize the sum of squares for errors; time series with a trend will result greater weights on the first and last observations.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treats the regression relationship as deterministic, whereas time series have stochastic characteristics.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not treat temporal dynamics as a nuisance but, rather draw inference from them.</a:t>
            </a:r>
          </a:p>
        </p:txBody>
      </p:sp>
    </p:spTree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410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The danger of eyeball “inference”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7" t="48341" r="5962"/>
          <a:stretch/>
        </p:blipFill>
        <p:spPr>
          <a:xfrm>
            <a:off x="323087" y="1751045"/>
            <a:ext cx="8516113" cy="434495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5812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199"/>
            <a:ext cx="6172200" cy="54586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Trend in periodic patterns</a:t>
            </a:r>
          </a:p>
        </p:txBody>
      </p:sp>
    </p:spTree>
    <p:extLst>
      <p:ext uri="{BB962C8B-B14F-4D97-AF65-F5344CB8AC3E}">
        <p14:creationId xmlns:p14="http://schemas.microsoft.com/office/powerpoint/2010/main" val="1527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334000" cy="5334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Naïve Methods - Rate of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806238"/>
            <a:ext cx="6705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Rate or magnitude of change between two time periods</a:t>
            </a:r>
          </a:p>
          <a:p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roc = [(date 1 – date 2) / date 1 * 100]</a:t>
            </a:r>
          </a:p>
          <a:p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Does not capture true trend nor represent all of the data!</a:t>
            </a:r>
          </a:p>
        </p:txBody>
      </p:sp>
    </p:spTree>
    <p:extLst>
      <p:ext uri="{BB962C8B-B14F-4D97-AF65-F5344CB8AC3E}">
        <p14:creationId xmlns:p14="http://schemas.microsoft.com/office/powerpoint/2010/main" val="33833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Trend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492508"/>
            <a:ext cx="6705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Fit linear or nonlinear trend to data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Smoothing - replaces each element of 	the series by either the simple or 	weighted average of </a:t>
            </a:r>
            <a:r>
              <a:rPr lang="en-US" sz="28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surrounding 	elements</a:t>
            </a:r>
          </a:p>
          <a:p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- approximated linear 	function using transformation of linear 	model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4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Smoothing – Linear and nonlinear trend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592282"/>
            <a:ext cx="670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Moving Window - Simple smoothing using n</a:t>
            </a:r>
            <a:r>
              <a:rPr lang="en-US" sz="2800" i="1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order neighbors 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Spectral analysis - Analysis of density in periodicity (cycles in time series) 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Wavelet analysis – Flexible 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multiscale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approach for fitting to an expected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988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219200"/>
            <a:ext cx="5750003" cy="5410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35802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with moving window trend</a:t>
            </a:r>
          </a:p>
        </p:txBody>
      </p:sp>
    </p:spTree>
    <p:extLst>
      <p:ext uri="{BB962C8B-B14F-4D97-AF65-F5344CB8AC3E}">
        <p14:creationId xmlns:p14="http://schemas.microsoft.com/office/powerpoint/2010/main" val="40276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133600"/>
            <a:ext cx="8077200" cy="28956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Some advances in raster change detection for continuous process 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(we are way beyond </a:t>
            </a:r>
            <a:r>
              <a:rPr lang="el-G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7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00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Regression – Linear and nonlinear trend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507153"/>
            <a:ext cx="670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Ordinary Least Squares – Vanilla linear regression (time ~ x) 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Mixed Effect Models – Uses an autoregressive ARIMA(I) term to account for serial autocorrelation (required for forecasting)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Splines –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Semiparametric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approach that can fit nonlinear trend</a:t>
            </a:r>
          </a:p>
          <a:p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Lowess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– Nonparametric polynomial regression that can fit nonlinear trend</a:t>
            </a:r>
          </a:p>
        </p:txBody>
      </p:sp>
    </p:spTree>
    <p:extLst>
      <p:ext uri="{BB962C8B-B14F-4D97-AF65-F5344CB8AC3E}">
        <p14:creationId xmlns:p14="http://schemas.microsoft.com/office/powerpoint/2010/main" val="10169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199"/>
            <a:ext cx="5750002" cy="54769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435802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with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lowess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17406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48" y="1219199"/>
            <a:ext cx="6148552" cy="54219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81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Forecasting with ARIMA(I)</a:t>
            </a:r>
          </a:p>
        </p:txBody>
      </p:sp>
    </p:spTree>
    <p:extLst>
      <p:ext uri="{BB962C8B-B14F-4D97-AF65-F5344CB8AC3E}">
        <p14:creationId xmlns:p14="http://schemas.microsoft.com/office/powerpoint/2010/main" val="27221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962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Serial autocorrelation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492508"/>
            <a:ext cx="6705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Higher correlation with observations closer in the time series  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Violates assumptions of independence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bias trend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sometimes be corrected by normalization.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subtracting the mean and dividing by the variance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(x –mean(x))/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Avoided by using “nonparametric” approaches</a:t>
            </a:r>
          </a:p>
        </p:txBody>
      </p:sp>
    </p:spTree>
    <p:extLst>
      <p:ext uri="{BB962C8B-B14F-4D97-AF65-F5344CB8AC3E}">
        <p14:creationId xmlns:p14="http://schemas.microsoft.com/office/powerpoint/2010/main" val="33811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2" cy="54480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962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Serial autocorrelation </a:t>
            </a:r>
          </a:p>
        </p:txBody>
      </p:sp>
    </p:spTree>
    <p:extLst>
      <p:ext uri="{BB962C8B-B14F-4D97-AF65-F5344CB8AC3E}">
        <p14:creationId xmlns:p14="http://schemas.microsoft.com/office/powerpoint/2010/main" val="25276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715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Seasonal variation (periodicity)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5000" y="1466195"/>
            <a:ext cx="6934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Decomposition - Isolates components, that is, to “decompose” the series into the trend effect, seasonal effects, and remaining variability</a:t>
            </a:r>
          </a:p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Spectral analysis - Analysis of underlying sinusoidal (sine and cosine) functions in periodicity (cycles in time series)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Census </a:t>
            </a:r>
            <a:r>
              <a:rPr lang="en-US" sz="24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- Separates “cycles” from overall trend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Periodic moving averages – Performs a moving average smoothing, conditional on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cyclide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variation</a:t>
            </a:r>
          </a:p>
        </p:txBody>
      </p:sp>
    </p:spTree>
    <p:extLst>
      <p:ext uri="{BB962C8B-B14F-4D97-AF65-F5344CB8AC3E}">
        <p14:creationId xmlns:p14="http://schemas.microsoft.com/office/powerpoint/2010/main" val="271033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5750002" cy="54101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352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Spectral analysis</a:t>
            </a:r>
          </a:p>
        </p:txBody>
      </p:sp>
    </p:spTree>
    <p:extLst>
      <p:ext uri="{BB962C8B-B14F-4D97-AF65-F5344CB8AC3E}">
        <p14:creationId xmlns:p14="http://schemas.microsoft.com/office/powerpoint/2010/main" val="17208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28956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Example 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Monitoring analysis framework</a:t>
            </a:r>
          </a:p>
        </p:txBody>
      </p:sp>
    </p:spTree>
    <p:extLst>
      <p:ext uri="{BB962C8B-B14F-4D97-AF65-F5344CB8AC3E}">
        <p14:creationId xmlns:p14="http://schemas.microsoft.com/office/powerpoint/2010/main" val="3052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105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Generate stratified sample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1295400"/>
            <a:ext cx="7010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Sum MSAVI across all years to account for variation</a:t>
            </a:r>
          </a:p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Classify summed MSAVI into three classes to represent our stratification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 a “variable” random sample and assign stratified values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Assign values from each MSAVI year</a:t>
            </a:r>
          </a:p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Aggregate values within each strata so we end up with a single value per-strata, per-year.</a:t>
            </a:r>
          </a:p>
        </p:txBody>
      </p:sp>
    </p:spTree>
    <p:extLst>
      <p:ext uri="{BB962C8B-B14F-4D97-AF65-F5344CB8AC3E}">
        <p14:creationId xmlns:p14="http://schemas.microsoft.com/office/powerpoint/2010/main" val="131912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743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Stratified raster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534400" cy="55546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7034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895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Change Detection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0" y="1180267"/>
            <a:ext cx="67056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Desirable characteristics in change detection methods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Accounting for spatial variability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Weights (i.e., Fuzzy Set Theory, Kappa)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Thresholds (change by defined percent)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Intensity (i.e., Wavelets)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Spatial structure (autocorrelation)</a:t>
            </a:r>
          </a:p>
          <a:p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Results are quite variable and very different than image differencing. Selected method depends on question!</a:t>
            </a:r>
          </a:p>
        </p:txBody>
      </p:sp>
    </p:spTree>
    <p:extLst>
      <p:ext uri="{BB962C8B-B14F-4D97-AF65-F5344CB8AC3E}">
        <p14:creationId xmlns:p14="http://schemas.microsoft.com/office/powerpoint/2010/main" val="29716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096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Stratified raster with variable sample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0" y="1143000"/>
            <a:ext cx="8518550" cy="55443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2308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096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Stratified raster with variable sample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0" y="1143000"/>
            <a:ext cx="8518550" cy="55443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2308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096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Stratified raster with variable sample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0" y="1161288"/>
            <a:ext cx="8518550" cy="55443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2308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0" y="1161288"/>
            <a:ext cx="8518550" cy="55443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18288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Strata 3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43000"/>
            <a:ext cx="5750002" cy="55044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3124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Box plot of strata</a:t>
            </a:r>
          </a:p>
        </p:txBody>
      </p:sp>
    </p:spTree>
    <p:extLst>
      <p:ext uri="{BB962C8B-B14F-4D97-AF65-F5344CB8AC3E}">
        <p14:creationId xmlns:p14="http://schemas.microsoft.com/office/powerpoint/2010/main" val="84922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43000"/>
            <a:ext cx="5750002" cy="55044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705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Probability distribution of strata 3 – y2000</a:t>
            </a:r>
          </a:p>
        </p:txBody>
      </p:sp>
    </p:spTree>
    <p:extLst>
      <p:ext uri="{BB962C8B-B14F-4D97-AF65-F5344CB8AC3E}">
        <p14:creationId xmlns:p14="http://schemas.microsoft.com/office/powerpoint/2010/main" val="123002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8" y="1142999"/>
            <a:ext cx="5726354" cy="548181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53340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Time series of MSAVI in strata 3</a:t>
            </a:r>
          </a:p>
        </p:txBody>
      </p:sp>
    </p:spTree>
    <p:extLst>
      <p:ext uri="{BB962C8B-B14F-4D97-AF65-F5344CB8AC3E}">
        <p14:creationId xmlns:p14="http://schemas.microsoft.com/office/powerpoint/2010/main" val="258517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2484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MSAVI in strata 3 - GLM &amp;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Lowess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18610"/>
            <a:ext cx="7543800" cy="55869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63385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0"/>
            <a:ext cx="5143500" cy="6858000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5562600" y="838200"/>
            <a:ext cx="3429000" cy="2209800"/>
          </a:xfrm>
          <a:prstGeom prst="cloudCallout">
            <a:avLst>
              <a:gd name="adj1" fmla="val -63934"/>
              <a:gd name="adj2" fmla="val 77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153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64068"/>
            <a:ext cx="572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Landsat TM5 (Bands 7,2,5 Compost) Animation 1990-2007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1994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1997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630936"/>
            <a:ext cx="9144000" cy="5923966"/>
            <a:chOff x="0" y="630936"/>
            <a:chExt cx="9144000" cy="59239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30936"/>
              <a:ext cx="9144000" cy="592396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001000" y="99060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1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repeatCount="12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619417"/>
            <a:ext cx="9144000" cy="5923966"/>
            <a:chOff x="0" y="467017"/>
            <a:chExt cx="9144000" cy="59239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629234"/>
            <a:ext cx="9144000" cy="5923966"/>
            <a:chOff x="0" y="467017"/>
            <a:chExt cx="9144000" cy="59239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1994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1997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2000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2003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2006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0" y="627888"/>
            <a:ext cx="9144000" cy="5923966"/>
            <a:chOff x="0" y="467017"/>
            <a:chExt cx="9144000" cy="592396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7017"/>
              <a:ext cx="9144000" cy="592396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077200" y="849868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2007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400" y="164068"/>
            <a:ext cx="29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MSAVI Animation 1990-2007</a:t>
            </a:r>
          </a:p>
        </p:txBody>
      </p:sp>
    </p:spTree>
    <p:extLst>
      <p:ext uri="{BB962C8B-B14F-4D97-AF65-F5344CB8AC3E}">
        <p14:creationId xmlns:p14="http://schemas.microsoft.com/office/powerpoint/2010/main" val="30431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64068"/>
            <a:ext cx="5410200" cy="37983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0" y="304800"/>
            <a:ext cx="85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1994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2895600"/>
            <a:ext cx="5410200" cy="38025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24800" y="3048000"/>
            <a:ext cx="859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</a:t>
            </a: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5943600" y="838200"/>
            <a:ext cx="2764790" cy="6858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MSAVI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1994 &amp; 2007</a:t>
            </a: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181302" y="4648200"/>
            <a:ext cx="3247697" cy="14478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30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NDVI corrected for soil brightness </a:t>
            </a:r>
          </a:p>
          <a:p>
            <a:pPr algn="l"/>
            <a:endParaRPr lang="en-US" sz="1600" b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biased by vegetation senescence</a:t>
            </a:r>
          </a:p>
          <a:p>
            <a:pPr algn="l"/>
            <a:r>
              <a:rPr lang="en-US" sz="16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7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1336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Entropy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1634728"/>
            <a:ext cx="68580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Information content in random variable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H = -∑(P</a:t>
            </a:r>
            <a:r>
              <a:rPr lang="en-US" sz="28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(P</a:t>
            </a:r>
            <a:r>
              <a:rPr lang="en-US" sz="28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Where: P</a:t>
            </a:r>
            <a:r>
              <a:rPr lang="en-US" sz="20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Proportion of one value to total values P</a:t>
            </a:r>
            <a:r>
              <a:rPr lang="en-US" sz="20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=n(p)/m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m = number of unique values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Maximum entropy is achieved when all values are different or </a:t>
            </a:r>
            <a:r>
              <a:rPr lang="en-US" sz="2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(m) </a:t>
            </a:r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Need integer (nominal) data</a:t>
            </a:r>
          </a:p>
        </p:txBody>
      </p:sp>
    </p:spTree>
    <p:extLst>
      <p:ext uri="{BB962C8B-B14F-4D97-AF65-F5344CB8AC3E}">
        <p14:creationId xmlns:p14="http://schemas.microsoft.com/office/powerpoint/2010/main" val="38198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2743200" cy="457200"/>
          </a:xfrm>
          <a:solidFill>
            <a:schemeClr val="accent5">
              <a:lumMod val="40000"/>
              <a:lumOff val="60000"/>
              <a:alpha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Entropy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295400"/>
            <a:ext cx="8078340" cy="5257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9259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arth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Template</Template>
  <TotalTime>3129</TotalTime>
  <Words>1032</Words>
  <Application>Microsoft Office PowerPoint</Application>
  <PresentationFormat>On-screen Show (4:3)</PresentationFormat>
  <Paragraphs>203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Garamond</vt:lpstr>
      <vt:lpstr>Times New Roman</vt:lpstr>
      <vt:lpstr>Earth Template</vt:lpstr>
      <vt:lpstr>Change Detection and Time Series Analysis</vt:lpstr>
      <vt:lpstr>Spatial Analysis in R: An introduction to data manipulation, spatial data analysis and statistical modeling   Day 4  Change detection and time-series analysis</vt:lpstr>
      <vt:lpstr>Some advances in raster change detection for continuous process  (we are way beyond Δ)</vt:lpstr>
      <vt:lpstr>Change Detection</vt:lpstr>
      <vt:lpstr>PowerPoint Presentation</vt:lpstr>
      <vt:lpstr>PowerPoint Presentation</vt:lpstr>
      <vt:lpstr>PowerPoint Presentation</vt:lpstr>
      <vt:lpstr>Entropy</vt:lpstr>
      <vt:lpstr>Entropy results</vt:lpstr>
      <vt:lpstr>Fuzzy Set Theory</vt:lpstr>
      <vt:lpstr>Fuzzy Set results</vt:lpstr>
      <vt:lpstr>Bivariate autocorrelation</vt:lpstr>
      <vt:lpstr>Bivariate autocorrelation results</vt:lpstr>
      <vt:lpstr>Statistical time series models on observational data</vt:lpstr>
      <vt:lpstr>Normal distribution</vt:lpstr>
      <vt:lpstr>Non-normal (skewed) distribution</vt:lpstr>
      <vt:lpstr>Non-normal (Multi-modal) distribution</vt:lpstr>
      <vt:lpstr>Spatial Variability</vt:lpstr>
      <vt:lpstr>Statistical Variability</vt:lpstr>
      <vt:lpstr>Time series analysis</vt:lpstr>
      <vt:lpstr>Time series</vt:lpstr>
      <vt:lpstr>Time series (centered on 0)</vt:lpstr>
      <vt:lpstr>PowerPoint Presentation</vt:lpstr>
      <vt:lpstr>The danger of eyeball “inference”</vt:lpstr>
      <vt:lpstr>Trend in periodic patterns</vt:lpstr>
      <vt:lpstr>Naïve Methods - Rate of Change</vt:lpstr>
      <vt:lpstr>Trend analysis</vt:lpstr>
      <vt:lpstr>Smoothing – Linear and nonlinear trend</vt:lpstr>
      <vt:lpstr>Time series with moving window trend</vt:lpstr>
      <vt:lpstr>Regression – Linear and nonlinear trend</vt:lpstr>
      <vt:lpstr>Time series with lowess regression</vt:lpstr>
      <vt:lpstr>Forecasting with ARIMA(I)</vt:lpstr>
      <vt:lpstr>Serial autocorrelation </vt:lpstr>
      <vt:lpstr>Serial autocorrelation </vt:lpstr>
      <vt:lpstr>Seasonal variation (periodicity)</vt:lpstr>
      <vt:lpstr>Spectral analysis</vt:lpstr>
      <vt:lpstr>Example  Monitoring analysis framework</vt:lpstr>
      <vt:lpstr>Generate stratified sample</vt:lpstr>
      <vt:lpstr>Stratified raster</vt:lpstr>
      <vt:lpstr>Stratified raster with variable sample</vt:lpstr>
      <vt:lpstr>Stratified raster with variable sample</vt:lpstr>
      <vt:lpstr>Stratified raster with variable sample</vt:lpstr>
      <vt:lpstr>Strata 3</vt:lpstr>
      <vt:lpstr>Box plot of strata</vt:lpstr>
      <vt:lpstr>Probability distribution of strata 3 – y2000</vt:lpstr>
      <vt:lpstr>Time series of MSAVI in strata 3</vt:lpstr>
      <vt:lpstr>MSAVI in strata 3 - GLM &amp; Lowess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Jeffrey</dc:creator>
  <cp:lastModifiedBy>Jeffrey Evans</cp:lastModifiedBy>
  <cp:revision>1305</cp:revision>
  <dcterms:created xsi:type="dcterms:W3CDTF">2008-08-18T17:46:25Z</dcterms:created>
  <dcterms:modified xsi:type="dcterms:W3CDTF">2021-01-19T03:14:02Z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TC300017211033</vt:lpwstr>
  </property>
</Properties>
</file>